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58" r:id="rId5"/>
    <p:sldId id="273" r:id="rId6"/>
    <p:sldId id="274" r:id="rId7"/>
    <p:sldId id="271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>
        <p:scale>
          <a:sx n="81" d="100"/>
          <a:sy n="81" d="100"/>
        </p:scale>
        <p:origin x="-104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5101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041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18.6.2014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18.6.2014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Podnikání a zemědělství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Autofit/>
          </a:bodyPr>
          <a:lstStyle/>
          <a:p>
            <a:pPr marL="914400" lvl="1" indent="-514350">
              <a:lnSpc>
                <a:spcPct val="150000"/>
              </a:lnSpc>
            </a:pP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marL="1314450" lvl="2" indent="-514350">
              <a:lnSpc>
                <a:spcPct val="150000"/>
              </a:lnSpc>
            </a:pPr>
            <a:r>
              <a:rPr lang="cs-CZ" sz="17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marL="1314450" lvl="2" indent="-514350">
              <a:lnSpc>
                <a:spcPct val="150000"/>
              </a:lnSpc>
            </a:pPr>
            <a:r>
              <a:rPr lang="cs-CZ" sz="17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Co chceme? Rozdělovat dotace z fondů EU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Implementace Integrované strategie území 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V Dohodě o partnerství pro období 2014 – 2020 v dubnu schválené vládou je pro </a:t>
            </a:r>
            <a:r>
              <a:rPr lang="cs-CZ" sz="1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 vyčleněno minimálně 20 mld. Kč – částka stoupá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sz="1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 budou rozdělovat dotace z OP Zaměstnanost a IROP, PRV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381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	Závěry analytické části SCLLD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Vysoká míra nezaměstnanosti (i dlouhodobé)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Vysoký podíl osob s nízkou úrovní vzdělání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Odliv mladých lidí s vysokoškolským vzděláním do větších měst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Vysoký podíl osob, jejichž obor vzdělání se neprotíná s nabídkou práce v regionu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Vysoký podíl osob dojíždějících za prací mimo kraj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Nedostatečné </a:t>
            </a:r>
            <a:r>
              <a:rPr lang="cs-CZ" sz="2100" dirty="0">
                <a:latin typeface="Cambria Math" pitchFamily="18" charset="0"/>
                <a:ea typeface="Cambria Math" pitchFamily="18" charset="0"/>
              </a:rPr>
              <a:t>využití zemědělského potenciálu v oblasti </a:t>
            </a: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agroturistiky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Nedostatečná infrastruktura a zastaralé technologie v podnikání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Malá podpora živnostníků ze strany obcí, pomoc při propagaci</a:t>
            </a:r>
          </a:p>
          <a:p>
            <a:pPr marL="914400" lvl="1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Vysoké daně, administrativní zátěž, byrokracie </a:t>
            </a:r>
          </a:p>
          <a:p>
            <a:pPr marL="342900" lvl="2" indent="-34290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342900" lvl="2" indent="-34290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342900" lvl="2" indent="-342900"/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Program rozvoje venkova 2014-2020</a:t>
            </a:r>
            <a:br>
              <a:rPr lang="cs-CZ" sz="2400" b="1" dirty="0" smtClean="0">
                <a:latin typeface="Cambria Math" pitchFamily="18" charset="0"/>
                <a:ea typeface="Cambria Math" pitchFamily="18" charset="0"/>
              </a:rPr>
            </a:b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/>
          </a:bodyPr>
          <a:lstStyle/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Investice do zemědělských podniků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Zpracování a uvádění na trh zemědělských produktů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Investice do nezemědělských činností, např. podpora agroturistiky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využívání obnovitelných zdrojů energie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Lesnická infrastruktura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Technika a technologie pro lesní hospodářství a školkařskou činnost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Technické vybavení dřevozpracujících provozoven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nových produktů, postupů, procesů a technologií</a:t>
            </a:r>
          </a:p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endParaRPr lang="cs-CZ" sz="21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>
              <a:buFont typeface="+mj-lt"/>
              <a:buAutoNum type="arabicPeriod"/>
            </a:pP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Operační program podnikání a inovace pro konkurenceschopnost 2014-2020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2592287"/>
          </a:xfrm>
        </p:spPr>
        <p:txBody>
          <a:bodyPr numCol="1">
            <a:noAutofit/>
          </a:bodyPr>
          <a:lstStyle/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Dotace na podporu podnikatelských záměrů začínajících </a:t>
            </a:r>
            <a:r>
              <a:rPr lang="cs-CZ" sz="1800" dirty="0" err="1" smtClean="0">
                <a:latin typeface="Cambria Math" pitchFamily="18" charset="0"/>
                <a:ea typeface="Cambria Math" pitchFamily="18" charset="0"/>
              </a:rPr>
              <a:t>mikropodniků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Záruku za podnikatelský úvěr, nebo zvýhodněný podnikatelský úvěr při realizaci záměru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Zvýšení využitelnosti infrastruktury pro podnikání (rekonstrukce, modernizace)</a:t>
            </a:r>
            <a:endParaRPr lang="cs-CZ" sz="1800" dirty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Podpora infrastruktury pro odborné vzdělávání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Zvýšení podílu výroby energie z obnovitelných zdrojů, zvýšení energetické účinnosti a zvýšení účinnosti soustav zásobování teplem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Zvýšení pokrytí vysokorychlostním přístupem k internetu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Zvýšení úrovně nejmodernějších a pokročilých ICT</a:t>
            </a:r>
          </a:p>
        </p:txBody>
      </p:sp>
    </p:spTree>
    <p:extLst>
      <p:ext uri="{BB962C8B-B14F-4D97-AF65-F5344CB8AC3E}">
        <p14:creationId xmlns="" xmlns:p14="http://schemas.microsoft.com/office/powerpoint/2010/main" val="40265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Operační program Zaměstnanost 2014-2020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5143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osob v evidenci Úřadu práce znevýhodněných na pracovním trhu (mladí lidé, </a:t>
            </a:r>
            <a:r>
              <a:rPr lang="cs-CZ" sz="2000" dirty="0" err="1" smtClean="0">
                <a:latin typeface="Cambria Math" pitchFamily="18" charset="0"/>
                <a:ea typeface="Cambria Math" pitchFamily="18" charset="0"/>
              </a:rPr>
              <a:t>lidé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 v předdůchodovém věku, ženy po mateřské dovolené, dlouhodobě nezaměstnaní)</a:t>
            </a:r>
          </a:p>
          <a:p>
            <a:pPr marL="914400" lvl="1" indent="-5143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na jiné typy úvazku (zkrácený úvazek, rotace na pracovním místě, práce na dálku, sdílené </a:t>
            </a:r>
            <a:r>
              <a:rPr lang="cs-CZ" sz="2000" dirty="0" err="1" smtClean="0">
                <a:latin typeface="Cambria Math" pitchFamily="18" charset="0"/>
                <a:ea typeface="Cambria Math" pitchFamily="18" charset="0"/>
              </a:rPr>
              <a:t>prac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. místo)</a:t>
            </a:r>
          </a:p>
          <a:p>
            <a:pPr marL="914400" lvl="1" indent="-5143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osob se zdravotním postižením</a:t>
            </a:r>
          </a:p>
          <a:p>
            <a:pPr marL="914400" lvl="1" indent="-5143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Sociální podnikání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Děkujeme</a:t>
            </a: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600" b="1" dirty="0" smtClean="0">
              <a:latin typeface="Cambria Math" pitchFamily="18" charset="0"/>
              <a:ea typeface="Cambria Math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344</Words>
  <Application>Microsoft Office PowerPoint</Application>
  <PresentationFormat>Předvádění na obrazovce (4:3)</PresentationFormat>
  <Paragraphs>63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Strategie komunitně vedeného místního rozvoje MAS Podřipsko </vt:lpstr>
      <vt:lpstr>Místní akční skupina Podřipsko</vt:lpstr>
      <vt:lpstr> Závěry analytické části SCLLD</vt:lpstr>
      <vt:lpstr>Program rozvoje venkova 2014-2020 </vt:lpstr>
      <vt:lpstr>Operační program podnikání a inovace pro konkurenceschopnost 2014-2020</vt:lpstr>
      <vt:lpstr>Operační program Zaměstnanost 2014-2020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87</cp:revision>
  <dcterms:created xsi:type="dcterms:W3CDTF">2012-03-20T16:05:37Z</dcterms:created>
  <dcterms:modified xsi:type="dcterms:W3CDTF">2014-06-19T07:13:19Z</dcterms:modified>
</cp:coreProperties>
</file>